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63" r:id="rId2"/>
    <p:sldId id="464" r:id="rId3"/>
    <p:sldId id="462" r:id="rId4"/>
    <p:sldId id="271" r:id="rId5"/>
    <p:sldId id="1912" r:id="rId6"/>
    <p:sldId id="1913" r:id="rId7"/>
    <p:sldId id="277" r:id="rId8"/>
    <p:sldId id="1915" r:id="rId9"/>
    <p:sldId id="1916" r:id="rId10"/>
    <p:sldId id="275" r:id="rId11"/>
    <p:sldId id="191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94"/>
    <p:restoredTop sz="95976"/>
  </p:normalViewPr>
  <p:slideViewPr>
    <p:cSldViewPr snapToGrid="0" snapToObjects="1">
      <p:cViewPr>
        <p:scale>
          <a:sx n="86" d="100"/>
          <a:sy n="86" d="100"/>
        </p:scale>
        <p:origin x="84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2C6-0555-D547-A669-B70AEFABC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DF875-94F5-644A-A582-E8C46A2A5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C4415-87DF-EB48-8770-2F3C50B7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3D0A2-40B8-7742-95FB-39699BAE8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314D2-18ED-EF43-9244-240E4B9F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5D85-5BF7-2441-8C69-25095510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665A4-A46E-F944-8854-D51F1760C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3E2F-ED4B-664F-9F92-DCD77D41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12FF7-88BE-A542-83DD-BB60DB3A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D5FC0-3312-1D47-B50C-206E7C12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2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72D387-ACD2-FC47-81C7-1B78FF277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DEF89-03F3-8F47-9C45-350F6EAE7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7F1E2-9CC6-EE4F-8609-9609931D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9844B-78B7-C74A-8AC4-AC5EE786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3535-4025-6E41-BAF9-45FC222B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9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CF42-FC4B-3B46-AE87-21D81D7A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A465E-B7C5-A042-9EF9-F531A950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D5722-048F-EC4D-8330-8A756C9F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1CC17-BC0B-AC49-BC6A-DFA80E01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2F53-4F41-5D48-AAD3-D6AE9FC7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9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CE14-11A5-834A-9D00-66DB8CD1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F926A-4EC2-BF4A-8B63-64D7BC4C8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2F7A4-D298-C144-B3B2-366CF0FF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D3B91-D896-6E4D-8C2D-49D07DF3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2B817-7193-9944-8C24-1BB81DF9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3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C060-70EB-4C49-B365-3B5E9997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84BDE-724F-5E48-9366-B088B52F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F29F8-7539-244B-90F4-85E7F12D9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D03A7-5133-B242-95AE-C03D0294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85618-A3C1-B549-ADDA-20FC9252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FA40D-CEE7-1146-80A0-B6B3D201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17E3-420F-374C-8608-1A1EF0C0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4B813-E43F-D343-903E-6B0C57207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5133E-8CDF-A647-AB23-C0CEBA000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32B53-25C6-214F-AC2E-0215B7373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49077-4B76-F844-8A67-9B6A8B2CD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15C65-980B-0C41-A0D9-2BC863E9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0041C-0C25-E148-BB00-72284631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8FCC5-EF28-9744-9E7F-0A7B53B8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5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EE79-697C-9242-980F-DA53477D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BE8B2-29E4-B244-AC70-099FA429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D574E6-81E3-D243-8FD1-384084AE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756BD-97B0-2048-96D1-5CC66E86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86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14F08-B1C0-9B42-802D-F6B13D73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50C276-97EF-5744-AE87-1163366D7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B5E12-D21E-F34E-929F-9791E138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8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C383-2350-304E-9093-71132745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4CD9B-A740-1149-9D30-1DDAA98FF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6DFC3-561C-9E42-A6E9-D1B6A8A1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F3AF4-FB8C-4C42-91D3-3AB2C659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E63CE-4CAE-534B-8BE5-F802E6E1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ABA5C-DC6A-5D4A-91CE-193AD274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4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F997-BBC9-074A-B99F-F5E8E9AC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AAF24-9341-AE49-BD94-73CDF8DF6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E0D6-C935-0B4B-97F7-31098FE83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BC017-30A5-DF4B-96ED-63DE299C6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C976F-B759-034E-AA3B-FF18BBAC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86924-DC60-E249-B127-4CCB2A5B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6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D22D2C-0653-6A48-8E59-7D05AFBA8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A9436-8814-B24F-9382-141AF7F8C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C463-4CC7-7F4F-8082-20A8B4FBA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694E4-D2A1-E349-883F-5904D6924D6A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093CD-E95C-2C43-8CAC-BE2970C03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7A0A6-A0F8-884A-AAB9-785C27847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44803-B70F-1C4A-A7BE-9C8EEBF5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3" Type="http://schemas.openxmlformats.org/officeDocument/2006/relationships/image" Target="../media/image220.pn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sims/cheerpj/greenhouse/latest/greenhouse.html?simulation=greenhous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02018D-F082-0144-988E-871BB3FC335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1 - From weather to climate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36D423-D4E6-0741-85E3-A0B31EBDD0B5}"/>
              </a:ext>
            </a:extLst>
          </p:cNvPr>
          <p:cNvGrpSpPr/>
          <p:nvPr/>
        </p:nvGrpSpPr>
        <p:grpSpPr>
          <a:xfrm>
            <a:off x="578200" y="822960"/>
            <a:ext cx="3468939" cy="4228985"/>
            <a:chOff x="1491680" y="822960"/>
            <a:chExt cx="3468939" cy="42289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51296B-C49B-BA4A-889F-6030C3AA9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80" y="822960"/>
              <a:ext cx="3468939" cy="33533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2B0C4-C236-654E-863A-46C7646FB286}"/>
                </a:ext>
              </a:extLst>
            </p:cNvPr>
            <p:cNvSpPr txBox="1"/>
            <p:nvPr/>
          </p:nvSpPr>
          <p:spPr>
            <a:xfrm>
              <a:off x="1714500" y="4220948"/>
              <a:ext cx="2686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Upper-atmosphere winds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623D5-4DA4-5844-A984-4FDB1E74D883}"/>
              </a:ext>
            </a:extLst>
          </p:cNvPr>
          <p:cNvGrpSpPr/>
          <p:nvPr/>
        </p:nvGrpSpPr>
        <p:grpSpPr>
          <a:xfrm>
            <a:off x="8588264" y="776794"/>
            <a:ext cx="3440099" cy="4228984"/>
            <a:chOff x="6942344" y="822960"/>
            <a:chExt cx="3440099" cy="4228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6173B4-8C58-CC4F-8962-27FC8C877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2344" y="822960"/>
              <a:ext cx="3440099" cy="33533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E4EA64-5712-AA47-8201-591FF3EFD2DB}"/>
                </a:ext>
              </a:extLst>
            </p:cNvPr>
            <p:cNvSpPr txBox="1"/>
            <p:nvPr/>
          </p:nvSpPr>
          <p:spPr>
            <a:xfrm>
              <a:off x="7193280" y="4220947"/>
              <a:ext cx="2686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</a:t>
              </a:r>
              <a:r>
                <a:rPr lang="en-US" sz="2400" baseline="-25000" dirty="0"/>
                <a:t>2</a:t>
              </a:r>
              <a:r>
                <a:rPr lang="en-US" sz="2400" dirty="0"/>
                <a:t> and other pollutants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8EB6D53-C03B-184F-BA99-FB5A8A3F2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3247390"/>
            <a:ext cx="5168900" cy="317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7EEC1E-4CDE-2342-90D1-055C23678AA0}"/>
              </a:ext>
            </a:extLst>
          </p:cNvPr>
          <p:cNvSpPr txBox="1"/>
          <p:nvPr/>
        </p:nvSpPr>
        <p:spPr>
          <a:xfrm>
            <a:off x="4911725" y="2516763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Synoptic systems</a:t>
            </a:r>
          </a:p>
        </p:txBody>
      </p:sp>
    </p:spTree>
    <p:extLst>
      <p:ext uri="{BB962C8B-B14F-4D97-AF65-F5344CB8AC3E}">
        <p14:creationId xmlns:p14="http://schemas.microsoft.com/office/powerpoint/2010/main" val="244910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0"/>
            <a:ext cx="51652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7 – Ocean acidification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EFD16B-2C34-C74E-B411-66EC216FE106}"/>
              </a:ext>
            </a:extLst>
          </p:cNvPr>
          <p:cNvGrpSpPr/>
          <p:nvPr/>
        </p:nvGrpSpPr>
        <p:grpSpPr>
          <a:xfrm>
            <a:off x="542742" y="938276"/>
            <a:ext cx="5165201" cy="5706856"/>
            <a:chOff x="6317361" y="0"/>
            <a:chExt cx="5995507" cy="67408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577CF2-5FD5-9445-A1E2-D309F25C1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30" b="9685"/>
            <a:stretch/>
          </p:blipFill>
          <p:spPr>
            <a:xfrm>
              <a:off x="6317361" y="0"/>
              <a:ext cx="2716280" cy="65911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499C85-BC13-CE4D-810D-7EE9DAFF3E6F}"/>
                </a:ext>
              </a:extLst>
            </p:cNvPr>
            <p:cNvSpPr txBox="1"/>
            <p:nvPr/>
          </p:nvSpPr>
          <p:spPr>
            <a:xfrm>
              <a:off x="9285890" y="394138"/>
              <a:ext cx="2065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Battery acid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19B668-1E95-2045-87D2-362EE86BD12B}"/>
                </a:ext>
              </a:extLst>
            </p:cNvPr>
            <p:cNvSpPr txBox="1"/>
            <p:nvPr/>
          </p:nvSpPr>
          <p:spPr>
            <a:xfrm>
              <a:off x="9285889" y="6094530"/>
              <a:ext cx="3026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Sodium hydroxide (active ingredient in </a:t>
              </a:r>
              <a:r>
                <a:rPr lang="en-US" dirty="0" err="1"/>
                <a:t>Drano</a:t>
              </a:r>
              <a:r>
                <a:rPr lang="en-US" baseline="30000" dirty="0" err="1"/>
                <a:t>TM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14CA15-1F50-394E-B56C-7748C4AFEB30}"/>
              </a:ext>
            </a:extLst>
          </p:cNvPr>
          <p:cNvGrpSpPr/>
          <p:nvPr/>
        </p:nvGrpSpPr>
        <p:grpSpPr>
          <a:xfrm>
            <a:off x="5471343" y="998911"/>
            <a:ext cx="6177915" cy="4126230"/>
            <a:chOff x="0" y="0"/>
            <a:chExt cx="8049574" cy="55669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66D49C-83F3-FD40-B200-1EA6BA26B3BA}"/>
                </a:ext>
              </a:extLst>
            </p:cNvPr>
            <p:cNvGrpSpPr/>
            <p:nvPr/>
          </p:nvGrpSpPr>
          <p:grpSpPr>
            <a:xfrm>
              <a:off x="0" y="0"/>
              <a:ext cx="8049574" cy="5566915"/>
              <a:chOff x="0" y="0"/>
              <a:chExt cx="8049574" cy="556691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EC7A7FB-0759-F94B-8FC7-6DB2696C20A4}"/>
                  </a:ext>
                </a:extLst>
              </p:cNvPr>
              <p:cNvSpPr/>
              <p:nvPr/>
            </p:nvSpPr>
            <p:spPr>
              <a:xfrm flipV="1">
                <a:off x="0" y="0"/>
                <a:ext cx="7787579" cy="898597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AB1D3F-2D68-FA40-B34D-6B7EC9E80FCD}"/>
                  </a:ext>
                </a:extLst>
              </p:cNvPr>
              <p:cNvSpPr/>
              <p:nvPr/>
            </p:nvSpPr>
            <p:spPr>
              <a:xfrm>
                <a:off x="0" y="906075"/>
                <a:ext cx="7787578" cy="3741069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4F073781-72A1-AA4E-83E5-A38FA003FC71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18">
                    <a:extLst>
                      <a:ext uri="{FF2B5EF4-FFF2-40B4-BE49-F238E27FC236}">
                        <a16:creationId xmlns:a16="http://schemas.microsoft.com/office/drawing/2014/main" id="{624208F1-023E-D14C-92A0-E54574B00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218" y="43758"/>
                    <a:ext cx="2171261" cy="8622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74056521-79F6-F047-B7ED-D4C3A3EBC3A2}"/>
                  </a:ext>
                </a:extLst>
              </p:cNvPr>
              <p:cNvSpPr/>
              <p:nvPr/>
            </p:nvSpPr>
            <p:spPr>
              <a:xfrm flipH="1" flipV="1">
                <a:off x="3515635" y="265602"/>
                <a:ext cx="1423805" cy="1221276"/>
              </a:xfrm>
              <a:prstGeom prst="arc">
                <a:avLst>
                  <a:gd name="adj1" fmla="val 16200000"/>
                  <a:gd name="adj2" fmla="val 4782768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EC3B2C92-3A6A-BE43-BF55-671F8985741D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TextBox 20">
                    <a:extLst>
                      <a:ext uri="{FF2B5EF4-FFF2-40B4-BE49-F238E27FC236}">
                        <a16:creationId xmlns:a16="http://schemas.microsoft.com/office/drawing/2014/main" id="{BC0C85DE-C697-734A-81B4-D41615B35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9151" y="1172314"/>
                    <a:ext cx="2155328" cy="9881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CA884AB2-8144-8A4F-8EA8-F90220BFD801}"/>
                  </a:ext>
                </a:extLst>
              </p:cNvPr>
              <p:cNvSpPr/>
              <p:nvPr/>
            </p:nvSpPr>
            <p:spPr>
              <a:xfrm>
                <a:off x="4528022" y="269799"/>
                <a:ext cx="1379177" cy="1226307"/>
              </a:xfrm>
              <a:prstGeom prst="arc">
                <a:avLst>
                  <a:gd name="adj1" fmla="val 15585321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8EF1B818-9436-A641-80B0-3C2DA70426A4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2">
                    <a:extLst>
                      <a:ext uri="{FF2B5EF4-FFF2-40B4-BE49-F238E27FC236}">
                        <a16:creationId xmlns:a16="http://schemas.microsoft.com/office/drawing/2014/main" id="{781F3AD9-CDFA-514D-8D92-69ADFE597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3484" y="2385801"/>
                    <a:ext cx="2155328" cy="9904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25AC6516-967E-5844-9EC8-4C5ED6835635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3">
                    <a:extLst>
                      <a:ext uri="{FF2B5EF4-FFF2-40B4-BE49-F238E27FC236}">
                        <a16:creationId xmlns:a16="http://schemas.microsoft.com/office/drawing/2014/main" id="{E8DDD5A2-F5B8-CE4F-8635-BB9238971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213" y="3542327"/>
                    <a:ext cx="2155328" cy="100573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AA01BF9D-C4A5-5D45-9F93-98C08BFCD87D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Sup>
                            <m:sSub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4">
                    <a:extLst>
                      <a:ext uri="{FF2B5EF4-FFF2-40B4-BE49-F238E27FC236}">
                        <a16:creationId xmlns:a16="http://schemas.microsoft.com/office/drawing/2014/main" id="{9C24C550-262E-5C4B-AB0F-18B44DF136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185" y="4970046"/>
                    <a:ext cx="2155328" cy="5968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E6AD56-2828-CB40-B467-F3614E87BBDA}"/>
                  </a:ext>
                </a:extLst>
              </p:cNvPr>
              <p:cNvSpPr/>
              <p:nvPr/>
            </p:nvSpPr>
            <p:spPr>
              <a:xfrm flipV="1">
                <a:off x="8200" y="4659879"/>
                <a:ext cx="7779378" cy="898598"/>
              </a:xfrm>
              <a:prstGeom prst="rect">
                <a:avLst/>
              </a:prstGeom>
              <a:pattFill prst="pct2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16628F11-7C5A-7E43-B80F-731DEE8519A8}"/>
                      </a:ext>
                    </a:extLst>
                  </p:cNvPr>
                  <p:cNvSpPr txBox="1"/>
                  <p:nvPr/>
                </p:nvSpPr>
                <p:spPr>
                  <a:xfrm>
                    <a:off x="3384242" y="4751936"/>
                    <a:ext cx="2302271" cy="8146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𝐶𝑎𝐶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26">
                    <a:extLst>
                      <a:ext uri="{FF2B5EF4-FFF2-40B4-BE49-F238E27FC236}">
                        <a16:creationId xmlns:a16="http://schemas.microsoft.com/office/drawing/2014/main" id="{6EA80F1A-E02D-5641-9757-A2AC6C086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4242" y="4751936"/>
                    <a:ext cx="2302271" cy="8146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B75B55A-0459-874A-B809-2FB258D83E4F}"/>
                  </a:ext>
                </a:extLst>
              </p:cNvPr>
              <p:cNvSpPr/>
              <p:nvPr/>
            </p:nvSpPr>
            <p:spPr>
              <a:xfrm flipH="1" flipV="1">
                <a:off x="3139301" y="1555334"/>
                <a:ext cx="1465973" cy="1008922"/>
              </a:xfrm>
              <a:prstGeom prst="arc">
                <a:avLst>
                  <a:gd name="adj1" fmla="val 16200000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89EB7B39-6B77-774C-B1E7-86BA8008C69E}"/>
                  </a:ext>
                </a:extLst>
              </p:cNvPr>
              <p:cNvSpPr/>
              <p:nvPr/>
            </p:nvSpPr>
            <p:spPr>
              <a:xfrm flipH="1" flipV="1">
                <a:off x="2157729" y="1553051"/>
                <a:ext cx="3941733" cy="1283964"/>
              </a:xfrm>
              <a:prstGeom prst="arc">
                <a:avLst>
                  <a:gd name="adj1" fmla="val 590095"/>
                  <a:gd name="adj2" fmla="val 5400001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B253627D-A7D2-704D-B0C7-3A1E765C5E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29">
                    <a:extLst>
                      <a:ext uri="{FF2B5EF4-FFF2-40B4-BE49-F238E27FC236}">
                        <a16:creationId xmlns:a16="http://schemas.microsoft.com/office/drawing/2014/main" id="{E16724A8-070C-D04A-89F4-F6BFAD146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88" y="1768495"/>
                    <a:ext cx="2032386" cy="88971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E5266BF0-B5C0-BA4E-809C-C6743F84B626}"/>
                  </a:ext>
                </a:extLst>
              </p:cNvPr>
              <p:cNvSpPr/>
              <p:nvPr/>
            </p:nvSpPr>
            <p:spPr>
              <a:xfrm flipH="1" flipV="1">
                <a:off x="2141777" y="1708714"/>
                <a:ext cx="3939065" cy="949635"/>
              </a:xfrm>
              <a:prstGeom prst="arc">
                <a:avLst>
                  <a:gd name="adj1" fmla="val 15427047"/>
                  <a:gd name="adj2" fmla="val 2157686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041D8EA7-AC2B-044B-8B5F-F43C62605347}"/>
                      </a:ext>
                    </a:extLst>
                  </p:cNvPr>
                  <p:cNvSpPr txBox="1"/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1">
                    <a:extLst>
                      <a:ext uri="{FF2B5EF4-FFF2-40B4-BE49-F238E27FC236}">
                        <a16:creationId xmlns:a16="http://schemas.microsoft.com/office/drawing/2014/main" id="{E9A2DEAA-263D-1444-A69B-EF60240DB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141" y="1866153"/>
                    <a:ext cx="2069433" cy="69796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extBox 32">
                <a:extLst>
                  <a:ext uri="{FF2B5EF4-FFF2-40B4-BE49-F238E27FC236}">
                    <a16:creationId xmlns:a16="http://schemas.microsoft.com/office/drawing/2014/main" id="{B24663CE-614D-4D49-ABCA-479554872A88}"/>
                  </a:ext>
                </a:extLst>
              </p:cNvPr>
              <p:cNvSpPr txBox="1"/>
              <p:nvPr/>
            </p:nvSpPr>
            <p:spPr>
              <a:xfrm>
                <a:off x="243362" y="90144"/>
                <a:ext cx="976270" cy="7668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" name="TextBox 33">
                <a:extLst>
                  <a:ext uri="{FF2B5EF4-FFF2-40B4-BE49-F238E27FC236}">
                    <a16:creationId xmlns:a16="http://schemas.microsoft.com/office/drawing/2014/main" id="{ECF27648-0CA2-CD41-8772-FA3B89191D0A}"/>
                  </a:ext>
                </a:extLst>
              </p:cNvPr>
              <p:cNvSpPr txBox="1"/>
              <p:nvPr/>
            </p:nvSpPr>
            <p:spPr>
              <a:xfrm>
                <a:off x="155045" y="1260893"/>
                <a:ext cx="1796366" cy="8994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Oceans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9" name="TextBox 34">
                <a:extLst>
                  <a:ext uri="{FF2B5EF4-FFF2-40B4-BE49-F238E27FC236}">
                    <a16:creationId xmlns:a16="http://schemas.microsoft.com/office/drawing/2014/main" id="{6FF9CB06-E629-2045-8E3B-F0408F4467A0}"/>
                  </a:ext>
                </a:extLst>
              </p:cNvPr>
              <p:cNvSpPr txBox="1"/>
              <p:nvPr/>
            </p:nvSpPr>
            <p:spPr>
              <a:xfrm>
                <a:off x="243345" y="4752183"/>
                <a:ext cx="3071184" cy="727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Sea floor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13BF087-305C-C84B-ABA9-A2E1BD50BF9F}"/>
                </a:ext>
              </a:extLst>
            </p:cNvPr>
            <p:cNvSpPr/>
            <p:nvPr/>
          </p:nvSpPr>
          <p:spPr>
            <a:xfrm flipH="1">
              <a:off x="3079475" y="3923758"/>
              <a:ext cx="2135409" cy="1124619"/>
            </a:xfrm>
            <a:prstGeom prst="arc">
              <a:avLst>
                <a:gd name="adj1" fmla="val 15628675"/>
                <a:gd name="adj2" fmla="val 5409100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605CE61-E003-8241-8D17-4AB80F802AD7}"/>
                </a:ext>
              </a:extLst>
            </p:cNvPr>
            <p:cNvGrpSpPr/>
            <p:nvPr/>
          </p:nvGrpSpPr>
          <p:grpSpPr>
            <a:xfrm>
              <a:off x="1532816" y="893393"/>
              <a:ext cx="2424438" cy="994354"/>
              <a:chOff x="1532816" y="893393"/>
              <a:chExt cx="2424438" cy="9943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FDAAFD97-D1F8-D640-878D-95346D3564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4">
                    <a:extLst>
                      <a:ext uri="{FF2B5EF4-FFF2-40B4-BE49-F238E27FC236}">
                        <a16:creationId xmlns:a16="http://schemas.microsoft.com/office/drawing/2014/main" id="{61CB72C3-9E35-1048-AE7B-6E9C57600B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16" y="893393"/>
                    <a:ext cx="2120547" cy="8502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124352B-3561-FC45-B354-630EA68F5B46}"/>
                  </a:ext>
                </a:extLst>
              </p:cNvPr>
              <p:cNvSpPr/>
              <p:nvPr/>
            </p:nvSpPr>
            <p:spPr>
              <a:xfrm flipV="1">
                <a:off x="1846383" y="1186093"/>
                <a:ext cx="2110871" cy="701654"/>
              </a:xfrm>
              <a:prstGeom prst="arc">
                <a:avLst>
                  <a:gd name="adj1" fmla="val 850740"/>
                  <a:gd name="adj2" fmla="val 4782768"/>
                </a:avLst>
              </a:prstGeom>
              <a:ln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3B5A77-6489-3744-96F5-E47611B34C31}"/>
                </a:ext>
              </a:extLst>
            </p:cNvPr>
            <p:cNvGrpSpPr/>
            <p:nvPr/>
          </p:nvGrpSpPr>
          <p:grpSpPr>
            <a:xfrm>
              <a:off x="5676707" y="857062"/>
              <a:ext cx="2165135" cy="886658"/>
              <a:chOff x="5676707" y="857062"/>
              <a:chExt cx="2165135" cy="886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E8270B46-0989-D649-A29A-5378780698B1}"/>
                      </a:ext>
                    </a:extLst>
                  </p:cNvPr>
                  <p:cNvSpPr txBox="1"/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2">
                    <a:extLst>
                      <a:ext uri="{FF2B5EF4-FFF2-40B4-BE49-F238E27FC236}">
                        <a16:creationId xmlns:a16="http://schemas.microsoft.com/office/drawing/2014/main" id="{AB71373F-360D-2F4A-AD76-BCC3235B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6514" y="857062"/>
                    <a:ext cx="2155328" cy="85156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3A0BC27D-DD33-9449-A759-B5D5E14ED5F9}"/>
                  </a:ext>
                </a:extLst>
              </p:cNvPr>
              <p:cNvSpPr/>
              <p:nvPr/>
            </p:nvSpPr>
            <p:spPr>
              <a:xfrm flipV="1">
                <a:off x="5676707" y="1042066"/>
                <a:ext cx="2110871" cy="701654"/>
              </a:xfrm>
              <a:prstGeom prst="arc">
                <a:avLst>
                  <a:gd name="adj1" fmla="val 8084315"/>
                  <a:gd name="adj2" fmla="val 10392003"/>
                </a:avLst>
              </a:prstGeom>
              <a:ln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DC062F53-7087-8245-81AE-FD72E9A2AD77}"/>
                </a:ext>
              </a:extLst>
            </p:cNvPr>
            <p:cNvSpPr/>
            <p:nvPr/>
          </p:nvSpPr>
          <p:spPr>
            <a:xfrm flipH="1" flipV="1">
              <a:off x="5436256" y="889817"/>
              <a:ext cx="1459862" cy="2669487"/>
            </a:xfrm>
            <a:prstGeom prst="arc">
              <a:avLst>
                <a:gd name="adj1" fmla="val 11051775"/>
                <a:gd name="adj2" fmla="val 18114867"/>
              </a:avLst>
            </a:prstGeom>
            <a:ln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DCE2F18-F976-5B49-9F89-F4B3354A1A78}"/>
                </a:ext>
              </a:extLst>
            </p:cNvPr>
            <p:cNvSpPr/>
            <p:nvPr/>
          </p:nvSpPr>
          <p:spPr>
            <a:xfrm>
              <a:off x="4608914" y="2673002"/>
              <a:ext cx="1023293" cy="1107988"/>
            </a:xfrm>
            <a:prstGeom prst="arc">
              <a:avLst>
                <a:gd name="adj1" fmla="val 16200000"/>
                <a:gd name="adj2" fmla="val 5400001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A7D854D9-578C-9F45-A85C-A6BBBD4D6BCE}"/>
                </a:ext>
              </a:extLst>
            </p:cNvPr>
            <p:cNvSpPr/>
            <p:nvPr/>
          </p:nvSpPr>
          <p:spPr>
            <a:xfrm>
              <a:off x="2088942" y="3851468"/>
              <a:ext cx="1023293" cy="1107988"/>
            </a:xfrm>
            <a:prstGeom prst="arc">
              <a:avLst>
                <a:gd name="adj1" fmla="val 16200000"/>
                <a:gd name="adj2" fmla="val 21392748"/>
              </a:avLst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2060EDB3-B7FA-BD4E-BC5D-9519E504437E}"/>
                    </a:ext>
                  </a:extLst>
                </p:cNvPr>
                <p:cNvSpPr txBox="1"/>
                <p:nvPr/>
              </p:nvSpPr>
              <p:spPr>
                <a:xfrm>
                  <a:off x="1360210" y="3569732"/>
                  <a:ext cx="2155309" cy="9780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𝐶𝑎</m:t>
                            </m:r>
                          </m:e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45B043F0-BD14-894A-A2E7-46B992DF2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0210" y="3569732"/>
                  <a:ext cx="2155309" cy="9780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0255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399F9A-BCEC-1D40-95B3-0A97CF139D7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About the 1-on-1 interview (during Finals Week)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A5B999-8C7E-F3D8-2CFC-628AB105B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1" t="10160" r="2661" b="64021"/>
          <a:stretch/>
        </p:blipFill>
        <p:spPr>
          <a:xfrm>
            <a:off x="198151" y="3304492"/>
            <a:ext cx="9921177" cy="3737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65B781-C454-76A3-9C79-59D961A8AA12}"/>
              </a:ext>
            </a:extLst>
          </p:cNvPr>
          <p:cNvSpPr txBox="1"/>
          <p:nvPr/>
        </p:nvSpPr>
        <p:spPr>
          <a:xfrm>
            <a:off x="460706" y="3073659"/>
            <a:ext cx="876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Last year, this is what we covered: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F7B77-EE8C-57FD-A364-5BF47898E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02" y="553998"/>
            <a:ext cx="5191702" cy="2087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B93D63-791D-1E1F-B7D0-8B035D40853B}"/>
              </a:ext>
            </a:extLst>
          </p:cNvPr>
          <p:cNvSpPr txBox="1"/>
          <p:nvPr/>
        </p:nvSpPr>
        <p:spPr>
          <a:xfrm>
            <a:off x="550088" y="1309341"/>
            <a:ext cx="383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Sign up for a slot here:</a:t>
            </a:r>
          </a:p>
        </p:txBody>
      </p:sp>
    </p:spTree>
    <p:extLst>
      <p:ext uri="{BB962C8B-B14F-4D97-AF65-F5344CB8AC3E}">
        <p14:creationId xmlns:p14="http://schemas.microsoft.com/office/powerpoint/2010/main" val="28171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67C03-0D4A-B34F-B6AB-CA26AC2E860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2 - Radiative balance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49BD0-6A64-704B-A9BC-1177D640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52" y="1143789"/>
            <a:ext cx="5619087" cy="3965421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DFEBD56D-F67A-4449-8B14-1C6EFC42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93" y="1386803"/>
            <a:ext cx="5510784" cy="3241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EEDCC7-4C2D-D446-BC70-7EBD1C7B22E4}"/>
              </a:ext>
            </a:extLst>
          </p:cNvPr>
          <p:cNvSpPr txBox="1"/>
          <p:nvPr/>
        </p:nvSpPr>
        <p:spPr>
          <a:xfrm>
            <a:off x="1394460" y="5298712"/>
            <a:ext cx="8355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 lesson learned</a:t>
            </a:r>
            <a:r>
              <a:rPr lang="en-US" sz="2400" dirty="0"/>
              <a:t>: If albedo drops by just 0.01 (say, from 0.3 to 0.29), expect temperature increase of +1 </a:t>
            </a:r>
            <a:r>
              <a:rPr lang="en-US" sz="2400" baseline="30000" dirty="0" err="1"/>
              <a:t>o</a:t>
            </a:r>
            <a:r>
              <a:rPr lang="en-US" sz="2400" dirty="0" err="1"/>
              <a:t>C.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950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67C03-0D4A-B34F-B6AB-CA26AC2E860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Weeks 3 &amp; 4 - </a:t>
            </a:r>
            <a:r>
              <a:rPr lang="en-US" sz="2400" b="1" dirty="0" err="1"/>
              <a:t>EzGCMs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FFD75-15F8-2245-8E45-F7EE9A1F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4305"/>
            <a:ext cx="6583680" cy="4229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1BE98C-A004-8345-9AA5-B6FE2124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50" y="839470"/>
            <a:ext cx="4635500" cy="525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76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5718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 - Scheduled and adaptive 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878E1-FDED-2844-8647-88AEADF7F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1" t="44141" r="36038" b="36895"/>
          <a:stretch/>
        </p:blipFill>
        <p:spPr>
          <a:xfrm>
            <a:off x="2059003" y="1184267"/>
            <a:ext cx="4209207" cy="690895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1C577ED-E0C2-3242-A6AF-471939D8BD00}"/>
              </a:ext>
            </a:extLst>
          </p:cNvPr>
          <p:cNvGrpSpPr/>
          <p:nvPr/>
        </p:nvGrpSpPr>
        <p:grpSpPr>
          <a:xfrm>
            <a:off x="295128" y="3825351"/>
            <a:ext cx="10412369" cy="2011227"/>
            <a:chOff x="204497" y="2845494"/>
            <a:chExt cx="10412369" cy="201122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EFAED98-5CFC-EA45-BEF3-61DB9984F30F}"/>
                </a:ext>
              </a:extLst>
            </p:cNvPr>
            <p:cNvGrpSpPr/>
            <p:nvPr/>
          </p:nvGrpSpPr>
          <p:grpSpPr>
            <a:xfrm>
              <a:off x="204497" y="2845494"/>
              <a:ext cx="10412369" cy="2011227"/>
              <a:chOff x="478820" y="2858557"/>
              <a:chExt cx="10412369" cy="201122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9DD3E2C-6B45-2048-AD72-5F9379D6D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0873" y="2885529"/>
                <a:ext cx="2580316" cy="1984255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81D31B29-DA1B-E140-BCA0-393E794B13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98" b="-1"/>
              <a:stretch/>
            </p:blipFill>
            <p:spPr>
              <a:xfrm>
                <a:off x="478820" y="2858557"/>
                <a:ext cx="2859377" cy="1990502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FFA93A2-73E9-5C49-80E8-E03F01BA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9188" y="2845494"/>
              <a:ext cx="2576178" cy="2011227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23555A-796B-064C-935E-1511CDF637D5}"/>
              </a:ext>
            </a:extLst>
          </p:cNvPr>
          <p:cNvCxnSpPr>
            <a:cxnSpLocks/>
          </p:cNvCxnSpPr>
          <p:nvPr/>
        </p:nvCxnSpPr>
        <p:spPr>
          <a:xfrm flipH="1">
            <a:off x="2811780" y="2097604"/>
            <a:ext cx="621363" cy="1331396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2078A6-7DC8-514C-A6C0-45E3D56350AF}"/>
              </a:ext>
            </a:extLst>
          </p:cNvPr>
          <p:cNvCxnSpPr>
            <a:cxnSpLocks/>
          </p:cNvCxnSpPr>
          <p:nvPr/>
        </p:nvCxnSpPr>
        <p:spPr>
          <a:xfrm flipH="1">
            <a:off x="4903429" y="2016188"/>
            <a:ext cx="1" cy="1527112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98F9E73-2305-764D-B0B4-96F38B345205}"/>
              </a:ext>
            </a:extLst>
          </p:cNvPr>
          <p:cNvSpPr/>
          <p:nvPr/>
        </p:nvSpPr>
        <p:spPr>
          <a:xfrm>
            <a:off x="6812280" y="4411980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49BD5C3-D7CC-7F4D-BFC4-ED69B2CB9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1" t="44141" r="62314" b="37470"/>
          <a:stretch/>
        </p:blipFill>
        <p:spPr>
          <a:xfrm>
            <a:off x="9037320" y="3094030"/>
            <a:ext cx="685800" cy="669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87D02-3A31-1B7F-D63F-1DF0D2F7A6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0"/>
          <a:stretch/>
        </p:blipFill>
        <p:spPr>
          <a:xfrm>
            <a:off x="7632991" y="951949"/>
            <a:ext cx="3376923" cy="160041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8C8E16-15D1-1142-25AE-67C1B91A4D45}"/>
              </a:ext>
            </a:extLst>
          </p:cNvPr>
          <p:cNvSpPr/>
          <p:nvPr/>
        </p:nvSpPr>
        <p:spPr>
          <a:xfrm>
            <a:off x="7632991" y="951949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6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5718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 - Scheduled and adaptive 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87D02-3A31-1B7F-D63F-1DF0D2F7A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/>
          <a:stretch/>
        </p:blipFill>
        <p:spPr>
          <a:xfrm>
            <a:off x="7632991" y="951949"/>
            <a:ext cx="3376923" cy="160041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BBD862-D6A7-1D83-E74F-8745152622CF}"/>
              </a:ext>
            </a:extLst>
          </p:cNvPr>
          <p:cNvSpPr/>
          <p:nvPr/>
        </p:nvSpPr>
        <p:spPr>
          <a:xfrm>
            <a:off x="7654961" y="1518452"/>
            <a:ext cx="3376922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0D9AA68-6111-59CB-3A25-A2C7227AF452}"/>
              </a:ext>
            </a:extLst>
          </p:cNvPr>
          <p:cNvSpPr/>
          <p:nvPr/>
        </p:nvSpPr>
        <p:spPr>
          <a:xfrm>
            <a:off x="5410200" y="3720787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CA0CE-3B53-A66A-F4D0-5E46CFBE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4260940"/>
            <a:ext cx="2417618" cy="943461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66C976-8C80-B817-DB32-AE8788D83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9" y="3196703"/>
            <a:ext cx="4131900" cy="30260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DC8D53-4658-ACF3-9B91-FE7A6998E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026" y="3196704"/>
            <a:ext cx="4131900" cy="3071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FECBED-4DBD-8386-B8A9-33E54142E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298" y="5367364"/>
            <a:ext cx="3276600" cy="304800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23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5718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 - Scheduled and adaptive flows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98F9E73-2305-764D-B0B4-96F38B345205}"/>
              </a:ext>
            </a:extLst>
          </p:cNvPr>
          <p:cNvSpPr/>
          <p:nvPr/>
        </p:nvSpPr>
        <p:spPr>
          <a:xfrm>
            <a:off x="6812280" y="4411980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87D02-3A31-1B7F-D63F-1DF0D2F7A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/>
          <a:stretch/>
        </p:blipFill>
        <p:spPr>
          <a:xfrm>
            <a:off x="7632991" y="951949"/>
            <a:ext cx="3376923" cy="1600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68A3B-3A4D-1FE5-4127-3045E9B9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03" y="1021422"/>
            <a:ext cx="4612907" cy="763921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BBD862-D6A7-1D83-E74F-8745152622CF}"/>
              </a:ext>
            </a:extLst>
          </p:cNvPr>
          <p:cNvSpPr/>
          <p:nvPr/>
        </p:nvSpPr>
        <p:spPr>
          <a:xfrm>
            <a:off x="7632991" y="2042738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23555A-796B-064C-935E-1511CDF637D5}"/>
              </a:ext>
            </a:extLst>
          </p:cNvPr>
          <p:cNvCxnSpPr>
            <a:cxnSpLocks/>
          </p:cNvCxnSpPr>
          <p:nvPr/>
        </p:nvCxnSpPr>
        <p:spPr>
          <a:xfrm flipH="1">
            <a:off x="3204324" y="1572768"/>
            <a:ext cx="727596" cy="1649704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E005D80-2F39-F22F-638A-E801995B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170" y="3222472"/>
            <a:ext cx="3666055" cy="27402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18C218-B2F5-E55B-D0DA-53CC6254E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0" y="3235156"/>
            <a:ext cx="3666056" cy="273083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80D9AA68-6111-59CB-3A25-A2C7227AF452}"/>
              </a:ext>
            </a:extLst>
          </p:cNvPr>
          <p:cNvSpPr/>
          <p:nvPr/>
        </p:nvSpPr>
        <p:spPr>
          <a:xfrm>
            <a:off x="5266943" y="4268001"/>
            <a:ext cx="685800" cy="37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432638-8D06-2F3D-1649-530FDAF1D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53" r="25691"/>
          <a:stretch/>
        </p:blipFill>
        <p:spPr>
          <a:xfrm>
            <a:off x="8323534" y="3582946"/>
            <a:ext cx="1737360" cy="903169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E741F2-A322-DF1B-62B6-EF5F309D127F}"/>
                  </a:ext>
                </a:extLst>
              </p:cNvPr>
              <p:cNvSpPr txBox="1"/>
              <p:nvPr/>
            </p:nvSpPr>
            <p:spPr>
              <a:xfrm>
                <a:off x="4277456" y="3615260"/>
                <a:ext cx="2664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=0.15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E741F2-A322-DF1B-62B6-EF5F309D1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456" y="3615260"/>
                <a:ext cx="2664774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36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875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Atmosphere-ocean box model (Cambio1.0)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9D17A-40E4-2339-2290-A79E3D963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/>
          <a:stretch/>
        </p:blipFill>
        <p:spPr>
          <a:xfrm>
            <a:off x="8191579" y="1818691"/>
            <a:ext cx="3403251" cy="212372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087EAD-5959-4A92-AD6E-36ED70B36C0B}"/>
              </a:ext>
            </a:extLst>
          </p:cNvPr>
          <p:cNvSpPr/>
          <p:nvPr/>
        </p:nvSpPr>
        <p:spPr>
          <a:xfrm>
            <a:off x="8191579" y="1920257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4638E-B8AF-8E89-A174-A6EA85E3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25" y="1395647"/>
            <a:ext cx="3704444" cy="34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7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875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Atmosphere-ocean box model (Cambio1.0)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9D17A-40E4-2339-2290-A79E3D963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/>
          <a:stretch/>
        </p:blipFill>
        <p:spPr>
          <a:xfrm>
            <a:off x="8191579" y="1818691"/>
            <a:ext cx="3403251" cy="212372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087EAD-5959-4A92-AD6E-36ED70B36C0B}"/>
              </a:ext>
            </a:extLst>
          </p:cNvPr>
          <p:cNvSpPr/>
          <p:nvPr/>
        </p:nvSpPr>
        <p:spPr>
          <a:xfrm>
            <a:off x="8191579" y="2653172"/>
            <a:ext cx="307450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2FDBD-7FB6-6CB6-214A-A97D3F51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7" y="5400317"/>
            <a:ext cx="5233352" cy="566497"/>
          </a:xfrm>
          <a:prstGeom prst="rect">
            <a:avLst/>
          </a:prstGeom>
        </p:spPr>
      </p:pic>
      <p:pic>
        <p:nvPicPr>
          <p:cNvPr id="7" name="Picture 2" descr="Draft diagram of the carbon cycle.">
            <a:extLst>
              <a:ext uri="{FF2B5EF4-FFF2-40B4-BE49-F238E27FC236}">
                <a16:creationId xmlns:a16="http://schemas.microsoft.com/office/drawing/2014/main" id="{76B6FB6F-AB4F-28C0-693B-A25C2B780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7"/>
          <a:stretch/>
        </p:blipFill>
        <p:spPr bwMode="auto">
          <a:xfrm>
            <a:off x="567842" y="705628"/>
            <a:ext cx="2984827" cy="398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E39A2-9239-3F15-295B-9F9FE9154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2" y="4362775"/>
            <a:ext cx="5329330" cy="236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492E9C-8362-A7BE-E6BC-6D4911C72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66" y="990534"/>
            <a:ext cx="4030168" cy="29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7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5FBBD3-BEF0-B849-A644-76FE66A95864}"/>
              </a:ext>
            </a:extLst>
          </p:cNvPr>
          <p:cNvSpPr txBox="1"/>
          <p:nvPr/>
        </p:nvSpPr>
        <p:spPr>
          <a:xfrm>
            <a:off x="0" y="-8753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6 – Atmosphere-ocean box model (Cambio1.0)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9D17A-40E4-2339-2290-A79E3D963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/>
          <a:stretch/>
        </p:blipFill>
        <p:spPr>
          <a:xfrm>
            <a:off x="8191579" y="1818691"/>
            <a:ext cx="3403251" cy="212372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087EAD-5959-4A92-AD6E-36ED70B36C0B}"/>
              </a:ext>
            </a:extLst>
          </p:cNvPr>
          <p:cNvSpPr/>
          <p:nvPr/>
        </p:nvSpPr>
        <p:spPr>
          <a:xfrm>
            <a:off x="8191579" y="3429000"/>
            <a:ext cx="3245916" cy="454760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5A148-0650-51D5-C08E-028EF40F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5" y="3656380"/>
            <a:ext cx="4089436" cy="2732941"/>
          </a:xfrm>
          <a:prstGeom prst="rect">
            <a:avLst/>
          </a:prstGeom>
        </p:spPr>
      </p:pic>
      <p:pic>
        <p:nvPicPr>
          <p:cNvPr id="10" name="Picture 2" descr="Draft diagram of the carbon cycle.">
            <a:extLst>
              <a:ext uri="{FF2B5EF4-FFF2-40B4-BE49-F238E27FC236}">
                <a16:creationId xmlns:a16="http://schemas.microsoft.com/office/drawing/2014/main" id="{3887BF34-B7B9-13A3-8EBA-21AF39342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5" y="930091"/>
            <a:ext cx="4089436" cy="27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66E383-15B7-CBDF-AE75-9DB1F26CC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169" y="4013113"/>
            <a:ext cx="3692601" cy="27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94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170</Words>
  <Application>Microsoft Macintosh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18</cp:revision>
  <dcterms:created xsi:type="dcterms:W3CDTF">2021-11-29T16:57:14Z</dcterms:created>
  <dcterms:modified xsi:type="dcterms:W3CDTF">2022-11-28T18:56:29Z</dcterms:modified>
</cp:coreProperties>
</file>